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3"/>
  </p:normalViewPr>
  <p:slideViewPr>
    <p:cSldViewPr snapToGrid="0" snapToObjects="1">
      <p:cViewPr varScale="1">
        <p:scale>
          <a:sx n="90" d="100"/>
          <a:sy n="90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 smtClean="0"/>
              <a:t>ニューラルネットワークの基礎を学ぼう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ja-JP" altLang="en-US" dirty="0" smtClean="0"/>
              <a:t>・単純パーセプトロン</a:t>
            </a:r>
            <a:endParaRPr kumimoji="1" lang="en-US" altLang="ja-JP" dirty="0" smtClean="0"/>
          </a:p>
          <a:p>
            <a:r>
              <a:rPr lang="ja-JP" altLang="en-US" dirty="0" smtClean="0"/>
              <a:t>・ロジスティック回帰</a:t>
            </a:r>
            <a:endParaRPr lang="en-US" altLang="ja-JP" dirty="0" smtClean="0"/>
          </a:p>
          <a:p>
            <a:r>
              <a:rPr lang="ja-JP" altLang="en-US" dirty="0" smtClean="0"/>
              <a:t>・多ロジスティック回帰</a:t>
            </a:r>
            <a:endParaRPr lang="en-US" altLang="ja-JP" dirty="0" smtClean="0"/>
          </a:p>
          <a:p>
            <a:r>
              <a:rPr kumimoji="1" lang="ja-JP" altLang="en-US" dirty="0" smtClean="0"/>
              <a:t>・多層パーセプトロン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4950" y="3001114"/>
            <a:ext cx="5108459" cy="385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155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3" y="87683"/>
            <a:ext cx="9905998" cy="989556"/>
          </a:xfrm>
        </p:spPr>
        <p:txBody>
          <a:bodyPr/>
          <a:lstStyle/>
          <a:p>
            <a:r>
              <a:rPr kumimoji="1" lang="ja-JP" altLang="en-US" dirty="0" smtClean="0"/>
              <a:t>人間の脳の真似？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1412" y="1302707"/>
            <a:ext cx="9905999" cy="4488494"/>
          </a:xfrm>
        </p:spPr>
        <p:txBody>
          <a:bodyPr/>
          <a:lstStyle/>
          <a:p>
            <a:r>
              <a:rPr lang="ja-JP" altLang="en-US" dirty="0" smtClean="0"/>
              <a:t>人間の脳がニューロンのネットワークで構成されている。</a:t>
            </a:r>
            <a:endParaRPr kumimoji="1" lang="ja-JP" altLang="en-US" dirty="0"/>
          </a:p>
        </p:txBody>
      </p:sp>
      <p:sp>
        <p:nvSpPr>
          <p:cNvPr id="4" name="円/楕円 3"/>
          <p:cNvSpPr/>
          <p:nvPr/>
        </p:nvSpPr>
        <p:spPr>
          <a:xfrm>
            <a:off x="2280063" y="249012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2280063" y="3404447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2280063" y="4259375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4534395" y="3404447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>
            <a:stCxn id="4" idx="6"/>
            <a:endCxn id="7" idx="2"/>
          </p:cNvCxnSpPr>
          <p:nvPr/>
        </p:nvCxnSpPr>
        <p:spPr>
          <a:xfrm>
            <a:off x="2814453" y="2757323"/>
            <a:ext cx="1719942" cy="9143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5" idx="6"/>
            <a:endCxn id="7" idx="2"/>
          </p:cNvCxnSpPr>
          <p:nvPr/>
        </p:nvCxnSpPr>
        <p:spPr>
          <a:xfrm>
            <a:off x="2814453" y="3671642"/>
            <a:ext cx="17199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6" idx="6"/>
            <a:endCxn id="7" idx="2"/>
          </p:cNvCxnSpPr>
          <p:nvPr/>
        </p:nvCxnSpPr>
        <p:spPr>
          <a:xfrm flipV="1">
            <a:off x="2814453" y="3671642"/>
            <a:ext cx="1719942" cy="854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/>
        </p:nvCxnSpPr>
        <p:spPr>
          <a:xfrm>
            <a:off x="5068785" y="3671642"/>
            <a:ext cx="17199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2024744" y="2169590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mtClean="0"/>
              <a:t>ニューロン</a:t>
            </a:r>
            <a:endParaRPr kumimoji="1" lang="ja-JP" altLang="en-US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3535490" y="2526887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電気信号</a:t>
            </a:r>
            <a:endParaRPr kumimoji="1" lang="ja-JP" altLang="en-US" dirty="0"/>
          </a:p>
        </p:txBody>
      </p:sp>
      <p:cxnSp>
        <p:nvCxnSpPr>
          <p:cNvPr id="21" name="直線矢印コネクタ 20"/>
          <p:cNvCxnSpPr/>
          <p:nvPr/>
        </p:nvCxnSpPr>
        <p:spPr>
          <a:xfrm>
            <a:off x="3348843" y="2907325"/>
            <a:ext cx="789709" cy="4287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3348842" y="3546954"/>
            <a:ext cx="789710" cy="145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 flipV="1">
            <a:off x="3348842" y="4007236"/>
            <a:ext cx="789710" cy="3717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テキスト ボックス 27"/>
          <p:cNvSpPr txBox="1"/>
          <p:nvPr/>
        </p:nvSpPr>
        <p:spPr>
          <a:xfrm>
            <a:off x="4487494" y="4318766"/>
            <a:ext cx="3735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ある値（閾値）を超えると発火（次のニューロンに電気信号を送る）</a:t>
            </a:r>
            <a:endParaRPr kumimoji="1" lang="ja-JP" altLang="en-US" dirty="0"/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8021330" y="5289054"/>
            <a:ext cx="2851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発火のことをスパークと呼ぶこともあります</a:t>
            </a:r>
            <a:endParaRPr kumimoji="1" lang="ja-JP" altLang="en-US" dirty="0"/>
          </a:p>
        </p:txBody>
      </p:sp>
      <p:pic>
        <p:nvPicPr>
          <p:cNvPr id="31" name="図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396" y="2057493"/>
            <a:ext cx="2736272" cy="273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3" y="87683"/>
            <a:ext cx="9905998" cy="989556"/>
          </a:xfrm>
        </p:spPr>
        <p:txBody>
          <a:bodyPr/>
          <a:lstStyle/>
          <a:p>
            <a:r>
              <a:rPr kumimoji="1" lang="ja-JP" altLang="en-US" dirty="0" smtClean="0"/>
              <a:t>モデル化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1412" y="1302707"/>
            <a:ext cx="9905999" cy="4488494"/>
          </a:xfrm>
        </p:spPr>
        <p:txBody>
          <a:bodyPr/>
          <a:lstStyle/>
          <a:p>
            <a:r>
              <a:rPr lang="ja-JP" altLang="en-US" dirty="0" smtClean="0"/>
              <a:t>人間の脳がニューロンのネットワークで構成されている。</a:t>
            </a:r>
            <a:endParaRPr kumimoji="1" lang="ja-JP" altLang="en-US" dirty="0"/>
          </a:p>
        </p:txBody>
      </p:sp>
      <p:sp>
        <p:nvSpPr>
          <p:cNvPr id="4" name="円/楕円 3"/>
          <p:cNvSpPr/>
          <p:nvPr/>
        </p:nvSpPr>
        <p:spPr>
          <a:xfrm>
            <a:off x="2280063" y="249012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2280063" y="335709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2280063" y="4224056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4220299" y="2975164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>
            <a:stCxn id="4" idx="6"/>
            <a:endCxn id="7" idx="2"/>
          </p:cNvCxnSpPr>
          <p:nvPr/>
        </p:nvCxnSpPr>
        <p:spPr>
          <a:xfrm>
            <a:off x="2814453" y="2757323"/>
            <a:ext cx="1405846" cy="485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5" idx="6"/>
            <a:endCxn id="7" idx="2"/>
          </p:cNvCxnSpPr>
          <p:nvPr/>
        </p:nvCxnSpPr>
        <p:spPr>
          <a:xfrm flipV="1">
            <a:off x="2814453" y="3242359"/>
            <a:ext cx="1405846" cy="381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6" idx="6"/>
            <a:endCxn id="7" idx="2"/>
          </p:cNvCxnSpPr>
          <p:nvPr/>
        </p:nvCxnSpPr>
        <p:spPr>
          <a:xfrm flipV="1">
            <a:off x="2814453" y="3242359"/>
            <a:ext cx="1405846" cy="1248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2024744" y="2081231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ニューロン</a:t>
            </a:r>
            <a:endParaRPr kumimoji="1" lang="ja-JP" altLang="en-US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3889167" y="1845349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電気信号</a:t>
            </a:r>
            <a:endParaRPr kumimoji="1" lang="ja-JP" altLang="en-US" dirty="0"/>
          </a:p>
        </p:txBody>
      </p:sp>
      <p:cxnSp>
        <p:nvCxnSpPr>
          <p:cNvPr id="21" name="直線矢印コネクタ 20"/>
          <p:cNvCxnSpPr/>
          <p:nvPr/>
        </p:nvCxnSpPr>
        <p:spPr>
          <a:xfrm flipV="1">
            <a:off x="1266556" y="2764390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93" idx="6"/>
          </p:cNvCxnSpPr>
          <p:nvPr/>
        </p:nvCxnSpPr>
        <p:spPr>
          <a:xfrm>
            <a:off x="8655928" y="3239387"/>
            <a:ext cx="917370" cy="145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円/楕円 18"/>
          <p:cNvSpPr/>
          <p:nvPr/>
        </p:nvSpPr>
        <p:spPr>
          <a:xfrm>
            <a:off x="2280063" y="509102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/>
          <p:cNvCxnSpPr>
            <a:stCxn id="4" idx="6"/>
            <a:endCxn id="30" idx="2"/>
          </p:cNvCxnSpPr>
          <p:nvPr/>
        </p:nvCxnSpPr>
        <p:spPr>
          <a:xfrm>
            <a:off x="2814453" y="2757323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5" idx="6"/>
            <a:endCxn id="30" idx="2"/>
          </p:cNvCxnSpPr>
          <p:nvPr/>
        </p:nvCxnSpPr>
        <p:spPr>
          <a:xfrm>
            <a:off x="2814453" y="3624287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コネクタ 28"/>
          <p:cNvCxnSpPr>
            <a:stCxn id="19" idx="6"/>
            <a:endCxn id="7" idx="2"/>
          </p:cNvCxnSpPr>
          <p:nvPr/>
        </p:nvCxnSpPr>
        <p:spPr>
          <a:xfrm flipV="1">
            <a:off x="2814453" y="3242359"/>
            <a:ext cx="1405846" cy="21158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円/楕円 29"/>
          <p:cNvSpPr/>
          <p:nvPr/>
        </p:nvSpPr>
        <p:spPr>
          <a:xfrm>
            <a:off x="4220299" y="376771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6" name="直線コネクタ 35"/>
          <p:cNvCxnSpPr>
            <a:stCxn id="5" idx="6"/>
            <a:endCxn id="39" idx="2"/>
          </p:cNvCxnSpPr>
          <p:nvPr/>
        </p:nvCxnSpPr>
        <p:spPr>
          <a:xfrm>
            <a:off x="2814453" y="3624287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円/楕円 38"/>
          <p:cNvSpPr/>
          <p:nvPr/>
        </p:nvSpPr>
        <p:spPr>
          <a:xfrm>
            <a:off x="4220299" y="463468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1" name="直線コネクタ 40"/>
          <p:cNvCxnSpPr>
            <a:stCxn id="4" idx="6"/>
            <a:endCxn id="39" idx="2"/>
          </p:cNvCxnSpPr>
          <p:nvPr/>
        </p:nvCxnSpPr>
        <p:spPr>
          <a:xfrm>
            <a:off x="2814453" y="2757323"/>
            <a:ext cx="1405846" cy="21445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線コネクタ 43"/>
          <p:cNvCxnSpPr>
            <a:stCxn id="6" idx="6"/>
            <a:endCxn id="30" idx="2"/>
          </p:cNvCxnSpPr>
          <p:nvPr/>
        </p:nvCxnSpPr>
        <p:spPr>
          <a:xfrm flipV="1">
            <a:off x="2814453" y="4034913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コネクタ 46"/>
          <p:cNvCxnSpPr>
            <a:stCxn id="6" idx="6"/>
            <a:endCxn id="39" idx="2"/>
          </p:cNvCxnSpPr>
          <p:nvPr/>
        </p:nvCxnSpPr>
        <p:spPr>
          <a:xfrm>
            <a:off x="2814453" y="4491251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線コネクタ 49"/>
          <p:cNvCxnSpPr>
            <a:stCxn id="19" idx="6"/>
            <a:endCxn id="30" idx="2"/>
          </p:cNvCxnSpPr>
          <p:nvPr/>
        </p:nvCxnSpPr>
        <p:spPr>
          <a:xfrm flipV="1">
            <a:off x="2814453" y="4034913"/>
            <a:ext cx="1405846" cy="1323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19" idx="6"/>
            <a:endCxn id="39" idx="2"/>
          </p:cNvCxnSpPr>
          <p:nvPr/>
        </p:nvCxnSpPr>
        <p:spPr>
          <a:xfrm flipV="1">
            <a:off x="2814453" y="4901877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直線コネクタ 60"/>
          <p:cNvCxnSpPr>
            <a:endCxn id="62" idx="2"/>
          </p:cNvCxnSpPr>
          <p:nvPr/>
        </p:nvCxnSpPr>
        <p:spPr>
          <a:xfrm>
            <a:off x="4778094" y="2720817"/>
            <a:ext cx="1405846" cy="48503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線コネクタ 61"/>
          <p:cNvCxnSpPr>
            <a:endCxn id="62" idx="2"/>
          </p:cNvCxnSpPr>
          <p:nvPr/>
        </p:nvCxnSpPr>
        <p:spPr>
          <a:xfrm flipV="1">
            <a:off x="4778094" y="3205853"/>
            <a:ext cx="1405846" cy="38192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線コネクタ 62"/>
          <p:cNvCxnSpPr>
            <a:stCxn id="61" idx="6"/>
            <a:endCxn id="62" idx="2"/>
          </p:cNvCxnSpPr>
          <p:nvPr/>
        </p:nvCxnSpPr>
        <p:spPr>
          <a:xfrm flipV="1">
            <a:off x="4778094" y="3205853"/>
            <a:ext cx="1405846" cy="1248892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線コネクタ 65"/>
          <p:cNvCxnSpPr/>
          <p:nvPr/>
        </p:nvCxnSpPr>
        <p:spPr>
          <a:xfrm>
            <a:off x="4778094" y="2720817"/>
            <a:ext cx="1405846" cy="1277590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/>
          <p:cNvCxnSpPr/>
          <p:nvPr/>
        </p:nvCxnSpPr>
        <p:spPr>
          <a:xfrm>
            <a:off x="4778094" y="3587781"/>
            <a:ext cx="1405846" cy="41062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直線コネクタ 67"/>
          <p:cNvCxnSpPr>
            <a:stCxn id="74" idx="6"/>
            <a:endCxn id="62" idx="2"/>
          </p:cNvCxnSpPr>
          <p:nvPr/>
        </p:nvCxnSpPr>
        <p:spPr>
          <a:xfrm flipV="1">
            <a:off x="4778094" y="3205853"/>
            <a:ext cx="1405846" cy="211585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直線コネクタ 69"/>
          <p:cNvCxnSpPr/>
          <p:nvPr/>
        </p:nvCxnSpPr>
        <p:spPr>
          <a:xfrm>
            <a:off x="4778094" y="3587781"/>
            <a:ext cx="1405846" cy="1277590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直線コネクタ 71"/>
          <p:cNvCxnSpPr/>
          <p:nvPr/>
        </p:nvCxnSpPr>
        <p:spPr>
          <a:xfrm>
            <a:off x="4778094" y="2720817"/>
            <a:ext cx="1405846" cy="2144554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直線コネクタ 72"/>
          <p:cNvCxnSpPr>
            <a:stCxn id="61" idx="6"/>
          </p:cNvCxnSpPr>
          <p:nvPr/>
        </p:nvCxnSpPr>
        <p:spPr>
          <a:xfrm flipV="1">
            <a:off x="4778094" y="3998407"/>
            <a:ext cx="1405846" cy="45633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直線コネクタ 73"/>
          <p:cNvCxnSpPr>
            <a:stCxn id="61" idx="6"/>
          </p:cNvCxnSpPr>
          <p:nvPr/>
        </p:nvCxnSpPr>
        <p:spPr>
          <a:xfrm>
            <a:off x="4778094" y="4454745"/>
            <a:ext cx="1405846" cy="41062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線コネクタ 74"/>
          <p:cNvCxnSpPr>
            <a:stCxn id="74" idx="6"/>
          </p:cNvCxnSpPr>
          <p:nvPr/>
        </p:nvCxnSpPr>
        <p:spPr>
          <a:xfrm flipV="1">
            <a:off x="4778094" y="3998407"/>
            <a:ext cx="1405846" cy="1323302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直線コネクタ 75"/>
          <p:cNvCxnSpPr>
            <a:stCxn id="74" idx="6"/>
          </p:cNvCxnSpPr>
          <p:nvPr/>
        </p:nvCxnSpPr>
        <p:spPr>
          <a:xfrm flipV="1">
            <a:off x="4778094" y="4865371"/>
            <a:ext cx="1405846" cy="45633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円/楕円 76"/>
          <p:cNvSpPr/>
          <p:nvPr/>
        </p:nvSpPr>
        <p:spPr>
          <a:xfrm>
            <a:off x="6212999" y="245857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8" name="円/楕円 77"/>
          <p:cNvSpPr/>
          <p:nvPr/>
        </p:nvSpPr>
        <p:spPr>
          <a:xfrm>
            <a:off x="6183940" y="331446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円/楕円 78"/>
          <p:cNvSpPr/>
          <p:nvPr/>
        </p:nvSpPr>
        <p:spPr>
          <a:xfrm>
            <a:off x="6183940" y="4181424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円/楕円 79"/>
          <p:cNvSpPr/>
          <p:nvPr/>
        </p:nvSpPr>
        <p:spPr>
          <a:xfrm>
            <a:off x="6183940" y="504838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1" name="直線コネクタ 80"/>
          <p:cNvCxnSpPr>
            <a:stCxn id="83" idx="6"/>
            <a:endCxn id="86" idx="2"/>
          </p:cNvCxnSpPr>
          <p:nvPr/>
        </p:nvCxnSpPr>
        <p:spPr>
          <a:xfrm>
            <a:off x="6723621" y="2720817"/>
            <a:ext cx="1405846" cy="485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直線コネクタ 81"/>
          <p:cNvCxnSpPr>
            <a:stCxn id="84" idx="6"/>
            <a:endCxn id="86" idx="2"/>
          </p:cNvCxnSpPr>
          <p:nvPr/>
        </p:nvCxnSpPr>
        <p:spPr>
          <a:xfrm flipV="1">
            <a:off x="6723621" y="3205853"/>
            <a:ext cx="1405846" cy="381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線コネクタ 82"/>
          <p:cNvCxnSpPr>
            <a:stCxn id="85" idx="6"/>
            <a:endCxn id="86" idx="2"/>
          </p:cNvCxnSpPr>
          <p:nvPr/>
        </p:nvCxnSpPr>
        <p:spPr>
          <a:xfrm flipV="1">
            <a:off x="6723621" y="3205853"/>
            <a:ext cx="1405846" cy="1248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線コネクタ 83"/>
          <p:cNvCxnSpPr>
            <a:stCxn id="83" idx="6"/>
          </p:cNvCxnSpPr>
          <p:nvPr/>
        </p:nvCxnSpPr>
        <p:spPr>
          <a:xfrm>
            <a:off x="6723621" y="2720817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直線コネクタ 84"/>
          <p:cNvCxnSpPr>
            <a:stCxn id="84" idx="6"/>
          </p:cNvCxnSpPr>
          <p:nvPr/>
        </p:nvCxnSpPr>
        <p:spPr>
          <a:xfrm>
            <a:off x="6723621" y="3587781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直線コネクタ 85"/>
          <p:cNvCxnSpPr>
            <a:endCxn id="86" idx="2"/>
          </p:cNvCxnSpPr>
          <p:nvPr/>
        </p:nvCxnSpPr>
        <p:spPr>
          <a:xfrm flipV="1">
            <a:off x="6723621" y="3205853"/>
            <a:ext cx="1405846" cy="21158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直線コネクタ 86"/>
          <p:cNvCxnSpPr>
            <a:stCxn id="84" idx="6"/>
          </p:cNvCxnSpPr>
          <p:nvPr/>
        </p:nvCxnSpPr>
        <p:spPr>
          <a:xfrm>
            <a:off x="6723621" y="3587781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直線コネクタ 87"/>
          <p:cNvCxnSpPr>
            <a:stCxn id="83" idx="6"/>
          </p:cNvCxnSpPr>
          <p:nvPr/>
        </p:nvCxnSpPr>
        <p:spPr>
          <a:xfrm>
            <a:off x="6723621" y="2720817"/>
            <a:ext cx="1405846" cy="21445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直線コネクタ 88"/>
          <p:cNvCxnSpPr>
            <a:stCxn id="85" idx="6"/>
          </p:cNvCxnSpPr>
          <p:nvPr/>
        </p:nvCxnSpPr>
        <p:spPr>
          <a:xfrm flipV="1">
            <a:off x="6723621" y="3998407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直線コネクタ 89"/>
          <p:cNvCxnSpPr>
            <a:stCxn id="85" idx="6"/>
          </p:cNvCxnSpPr>
          <p:nvPr/>
        </p:nvCxnSpPr>
        <p:spPr>
          <a:xfrm>
            <a:off x="6723621" y="4454745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線コネクタ 90"/>
          <p:cNvCxnSpPr/>
          <p:nvPr/>
        </p:nvCxnSpPr>
        <p:spPr>
          <a:xfrm flipV="1">
            <a:off x="6723621" y="3998407"/>
            <a:ext cx="1405846" cy="1323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直線コネクタ 91"/>
          <p:cNvCxnSpPr/>
          <p:nvPr/>
        </p:nvCxnSpPr>
        <p:spPr>
          <a:xfrm flipV="1">
            <a:off x="6723621" y="4865371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円/楕円 92"/>
          <p:cNvSpPr/>
          <p:nvPr/>
        </p:nvSpPr>
        <p:spPr>
          <a:xfrm>
            <a:off x="8121538" y="297219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4" name="円/楕円 93"/>
          <p:cNvSpPr/>
          <p:nvPr/>
        </p:nvSpPr>
        <p:spPr>
          <a:xfrm>
            <a:off x="8121538" y="3764746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5" name="円/楕円 94"/>
          <p:cNvSpPr/>
          <p:nvPr/>
        </p:nvSpPr>
        <p:spPr>
          <a:xfrm>
            <a:off x="8121538" y="463171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6" name="直線矢印コネクタ 95"/>
          <p:cNvCxnSpPr>
            <a:stCxn id="95" idx="6"/>
          </p:cNvCxnSpPr>
          <p:nvPr/>
        </p:nvCxnSpPr>
        <p:spPr>
          <a:xfrm>
            <a:off x="8655928" y="4898905"/>
            <a:ext cx="9173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直線矢印コネクタ 96"/>
          <p:cNvCxnSpPr>
            <a:stCxn id="94" idx="6"/>
          </p:cNvCxnSpPr>
          <p:nvPr/>
        </p:nvCxnSpPr>
        <p:spPr>
          <a:xfrm>
            <a:off x="8655928" y="4031941"/>
            <a:ext cx="8714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直線矢印コネクタ 105"/>
          <p:cNvCxnSpPr/>
          <p:nvPr/>
        </p:nvCxnSpPr>
        <p:spPr>
          <a:xfrm flipV="1">
            <a:off x="1276913" y="3634396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直線矢印コネクタ 106"/>
          <p:cNvCxnSpPr/>
          <p:nvPr/>
        </p:nvCxnSpPr>
        <p:spPr>
          <a:xfrm flipV="1">
            <a:off x="1299284" y="4491251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直線矢印コネクタ 107"/>
          <p:cNvCxnSpPr/>
          <p:nvPr/>
        </p:nvCxnSpPr>
        <p:spPr>
          <a:xfrm flipV="1">
            <a:off x="1312478" y="5358215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695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3" y="87683"/>
            <a:ext cx="9905998" cy="989556"/>
          </a:xfrm>
        </p:spPr>
        <p:txBody>
          <a:bodyPr/>
          <a:lstStyle/>
          <a:p>
            <a:r>
              <a:rPr lang="ja-JP" altLang="en-US" dirty="0" smtClean="0"/>
              <a:t>具体例：犬か猫かを判別する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1412" y="1302707"/>
            <a:ext cx="9905999" cy="4488494"/>
          </a:xfrm>
        </p:spPr>
        <p:txBody>
          <a:bodyPr/>
          <a:lstStyle/>
          <a:p>
            <a:r>
              <a:rPr kumimoji="1" lang="ja-JP" altLang="en-US" dirty="0" smtClean="0"/>
              <a:t>人間の視覚系</a:t>
            </a:r>
            <a:r>
              <a:rPr lang="ja-JP" altLang="en-US" dirty="0" smtClean="0"/>
              <a:t>における信号の伝搬処理</a:t>
            </a:r>
            <a:endParaRPr kumimoji="1" lang="en-US" altLang="ja-JP" dirty="0" smtClean="0"/>
          </a:p>
        </p:txBody>
      </p:sp>
      <p:sp>
        <p:nvSpPr>
          <p:cNvPr id="4" name="円/楕円 3"/>
          <p:cNvSpPr/>
          <p:nvPr/>
        </p:nvSpPr>
        <p:spPr>
          <a:xfrm>
            <a:off x="2280063" y="249012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2280063" y="335709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2280063" y="4224056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4220299" y="2975164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>
            <a:stCxn id="4" idx="6"/>
            <a:endCxn id="7" idx="2"/>
          </p:cNvCxnSpPr>
          <p:nvPr/>
        </p:nvCxnSpPr>
        <p:spPr>
          <a:xfrm>
            <a:off x="2814453" y="2757323"/>
            <a:ext cx="1405846" cy="485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5" idx="6"/>
            <a:endCxn id="7" idx="2"/>
          </p:cNvCxnSpPr>
          <p:nvPr/>
        </p:nvCxnSpPr>
        <p:spPr>
          <a:xfrm flipV="1">
            <a:off x="2814453" y="3242359"/>
            <a:ext cx="1405846" cy="381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6" idx="6"/>
            <a:endCxn id="7" idx="2"/>
          </p:cNvCxnSpPr>
          <p:nvPr/>
        </p:nvCxnSpPr>
        <p:spPr>
          <a:xfrm flipV="1">
            <a:off x="2814453" y="3242359"/>
            <a:ext cx="1405846" cy="1248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2286569" y="2069614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点</a:t>
            </a:r>
            <a:endParaRPr kumimoji="1" lang="ja-JP" altLang="en-US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4277728" y="2076487"/>
            <a:ext cx="953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mtClean="0"/>
              <a:t>線</a:t>
            </a:r>
            <a:endParaRPr kumimoji="1" lang="ja-JP" altLang="en-US" dirty="0"/>
          </a:p>
        </p:txBody>
      </p:sp>
      <p:cxnSp>
        <p:nvCxnSpPr>
          <p:cNvPr id="21" name="直線矢印コネクタ 20"/>
          <p:cNvCxnSpPr/>
          <p:nvPr/>
        </p:nvCxnSpPr>
        <p:spPr>
          <a:xfrm flipV="1">
            <a:off x="1266556" y="2764390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93" idx="6"/>
          </p:cNvCxnSpPr>
          <p:nvPr/>
        </p:nvCxnSpPr>
        <p:spPr>
          <a:xfrm>
            <a:off x="8655928" y="3239387"/>
            <a:ext cx="917370" cy="145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円/楕円 18"/>
          <p:cNvSpPr/>
          <p:nvPr/>
        </p:nvSpPr>
        <p:spPr>
          <a:xfrm>
            <a:off x="2280063" y="509102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/>
          <p:cNvCxnSpPr>
            <a:stCxn id="4" idx="6"/>
            <a:endCxn id="30" idx="2"/>
          </p:cNvCxnSpPr>
          <p:nvPr/>
        </p:nvCxnSpPr>
        <p:spPr>
          <a:xfrm>
            <a:off x="2814453" y="2757323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5" idx="6"/>
            <a:endCxn id="30" idx="2"/>
          </p:cNvCxnSpPr>
          <p:nvPr/>
        </p:nvCxnSpPr>
        <p:spPr>
          <a:xfrm>
            <a:off x="2814453" y="3624287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コネクタ 28"/>
          <p:cNvCxnSpPr>
            <a:stCxn id="19" idx="6"/>
            <a:endCxn id="7" idx="2"/>
          </p:cNvCxnSpPr>
          <p:nvPr/>
        </p:nvCxnSpPr>
        <p:spPr>
          <a:xfrm flipV="1">
            <a:off x="2814453" y="3242359"/>
            <a:ext cx="1405846" cy="21158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円/楕円 29"/>
          <p:cNvSpPr/>
          <p:nvPr/>
        </p:nvSpPr>
        <p:spPr>
          <a:xfrm>
            <a:off x="4220299" y="376771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6" name="直線コネクタ 35"/>
          <p:cNvCxnSpPr>
            <a:stCxn id="5" idx="6"/>
            <a:endCxn id="39" idx="2"/>
          </p:cNvCxnSpPr>
          <p:nvPr/>
        </p:nvCxnSpPr>
        <p:spPr>
          <a:xfrm>
            <a:off x="2814453" y="3624287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円/楕円 38"/>
          <p:cNvSpPr/>
          <p:nvPr/>
        </p:nvSpPr>
        <p:spPr>
          <a:xfrm>
            <a:off x="4220299" y="463468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1" name="直線コネクタ 40"/>
          <p:cNvCxnSpPr>
            <a:stCxn id="4" idx="6"/>
            <a:endCxn id="39" idx="2"/>
          </p:cNvCxnSpPr>
          <p:nvPr/>
        </p:nvCxnSpPr>
        <p:spPr>
          <a:xfrm>
            <a:off x="2814453" y="2757323"/>
            <a:ext cx="1405846" cy="21445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線コネクタ 43"/>
          <p:cNvCxnSpPr>
            <a:stCxn id="6" idx="6"/>
            <a:endCxn id="30" idx="2"/>
          </p:cNvCxnSpPr>
          <p:nvPr/>
        </p:nvCxnSpPr>
        <p:spPr>
          <a:xfrm flipV="1">
            <a:off x="2814453" y="4034913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コネクタ 46"/>
          <p:cNvCxnSpPr>
            <a:stCxn id="6" idx="6"/>
            <a:endCxn id="39" idx="2"/>
          </p:cNvCxnSpPr>
          <p:nvPr/>
        </p:nvCxnSpPr>
        <p:spPr>
          <a:xfrm>
            <a:off x="2814453" y="4491251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線コネクタ 49"/>
          <p:cNvCxnSpPr>
            <a:stCxn id="19" idx="6"/>
            <a:endCxn id="30" idx="2"/>
          </p:cNvCxnSpPr>
          <p:nvPr/>
        </p:nvCxnSpPr>
        <p:spPr>
          <a:xfrm flipV="1">
            <a:off x="2814453" y="4034913"/>
            <a:ext cx="1405846" cy="1323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19" idx="6"/>
            <a:endCxn id="39" idx="2"/>
          </p:cNvCxnSpPr>
          <p:nvPr/>
        </p:nvCxnSpPr>
        <p:spPr>
          <a:xfrm flipV="1">
            <a:off x="2814453" y="4901877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直線コネクタ 60"/>
          <p:cNvCxnSpPr>
            <a:endCxn id="62" idx="2"/>
          </p:cNvCxnSpPr>
          <p:nvPr/>
        </p:nvCxnSpPr>
        <p:spPr>
          <a:xfrm>
            <a:off x="4778094" y="2720817"/>
            <a:ext cx="1405846" cy="48503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線コネクタ 61"/>
          <p:cNvCxnSpPr>
            <a:endCxn id="62" idx="2"/>
          </p:cNvCxnSpPr>
          <p:nvPr/>
        </p:nvCxnSpPr>
        <p:spPr>
          <a:xfrm flipV="1">
            <a:off x="4778094" y="3205853"/>
            <a:ext cx="1405846" cy="38192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線コネクタ 62"/>
          <p:cNvCxnSpPr>
            <a:stCxn id="61" idx="6"/>
            <a:endCxn id="62" idx="2"/>
          </p:cNvCxnSpPr>
          <p:nvPr/>
        </p:nvCxnSpPr>
        <p:spPr>
          <a:xfrm flipV="1">
            <a:off x="4778094" y="3205853"/>
            <a:ext cx="1405846" cy="1248892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線コネクタ 65"/>
          <p:cNvCxnSpPr/>
          <p:nvPr/>
        </p:nvCxnSpPr>
        <p:spPr>
          <a:xfrm>
            <a:off x="4778094" y="2720817"/>
            <a:ext cx="1405846" cy="1277590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/>
          <p:cNvCxnSpPr/>
          <p:nvPr/>
        </p:nvCxnSpPr>
        <p:spPr>
          <a:xfrm>
            <a:off x="4778094" y="3587781"/>
            <a:ext cx="1405846" cy="41062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直線コネクタ 67"/>
          <p:cNvCxnSpPr>
            <a:stCxn id="74" idx="6"/>
            <a:endCxn id="62" idx="2"/>
          </p:cNvCxnSpPr>
          <p:nvPr/>
        </p:nvCxnSpPr>
        <p:spPr>
          <a:xfrm flipV="1">
            <a:off x="4778094" y="3205853"/>
            <a:ext cx="1405846" cy="211585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直線コネクタ 69"/>
          <p:cNvCxnSpPr/>
          <p:nvPr/>
        </p:nvCxnSpPr>
        <p:spPr>
          <a:xfrm>
            <a:off x="4778094" y="3587781"/>
            <a:ext cx="1405846" cy="1277590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直線コネクタ 71"/>
          <p:cNvCxnSpPr/>
          <p:nvPr/>
        </p:nvCxnSpPr>
        <p:spPr>
          <a:xfrm>
            <a:off x="4778094" y="2720817"/>
            <a:ext cx="1405846" cy="2144554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直線コネクタ 72"/>
          <p:cNvCxnSpPr>
            <a:stCxn id="61" idx="6"/>
          </p:cNvCxnSpPr>
          <p:nvPr/>
        </p:nvCxnSpPr>
        <p:spPr>
          <a:xfrm flipV="1">
            <a:off x="4778094" y="3998407"/>
            <a:ext cx="1405846" cy="45633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直線コネクタ 73"/>
          <p:cNvCxnSpPr>
            <a:stCxn id="61" idx="6"/>
          </p:cNvCxnSpPr>
          <p:nvPr/>
        </p:nvCxnSpPr>
        <p:spPr>
          <a:xfrm>
            <a:off x="4778094" y="4454745"/>
            <a:ext cx="1405846" cy="410626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線コネクタ 74"/>
          <p:cNvCxnSpPr>
            <a:stCxn id="74" idx="6"/>
          </p:cNvCxnSpPr>
          <p:nvPr/>
        </p:nvCxnSpPr>
        <p:spPr>
          <a:xfrm flipV="1">
            <a:off x="4778094" y="3998407"/>
            <a:ext cx="1405846" cy="1323302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直線コネクタ 75"/>
          <p:cNvCxnSpPr>
            <a:stCxn id="74" idx="6"/>
          </p:cNvCxnSpPr>
          <p:nvPr/>
        </p:nvCxnSpPr>
        <p:spPr>
          <a:xfrm flipV="1">
            <a:off x="4778094" y="4865371"/>
            <a:ext cx="1405846" cy="456338"/>
          </a:xfrm>
          <a:prstGeom prst="line">
            <a:avLst/>
          </a:prstGeom>
          <a:ln w="12700">
            <a:solidFill>
              <a:schemeClr val="bg1"/>
            </a:solidFill>
          </a:ln>
          <a:scene3d>
            <a:camera prst="orthographicFront">
              <a:rot lat="21599989" lon="10799999" rev="10799999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円/楕円 76"/>
          <p:cNvSpPr/>
          <p:nvPr/>
        </p:nvSpPr>
        <p:spPr>
          <a:xfrm>
            <a:off x="6212999" y="245857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8" name="円/楕円 77"/>
          <p:cNvSpPr/>
          <p:nvPr/>
        </p:nvSpPr>
        <p:spPr>
          <a:xfrm>
            <a:off x="6183940" y="331446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円/楕円 78"/>
          <p:cNvSpPr/>
          <p:nvPr/>
        </p:nvSpPr>
        <p:spPr>
          <a:xfrm>
            <a:off x="6183940" y="4181424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円/楕円 79"/>
          <p:cNvSpPr/>
          <p:nvPr/>
        </p:nvSpPr>
        <p:spPr>
          <a:xfrm>
            <a:off x="6183940" y="5048388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1" name="直線コネクタ 80"/>
          <p:cNvCxnSpPr>
            <a:stCxn id="83" idx="6"/>
            <a:endCxn id="86" idx="2"/>
          </p:cNvCxnSpPr>
          <p:nvPr/>
        </p:nvCxnSpPr>
        <p:spPr>
          <a:xfrm>
            <a:off x="6723621" y="2720817"/>
            <a:ext cx="1405846" cy="485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直線コネクタ 81"/>
          <p:cNvCxnSpPr>
            <a:stCxn id="84" idx="6"/>
            <a:endCxn id="86" idx="2"/>
          </p:cNvCxnSpPr>
          <p:nvPr/>
        </p:nvCxnSpPr>
        <p:spPr>
          <a:xfrm flipV="1">
            <a:off x="6723621" y="3205853"/>
            <a:ext cx="1405846" cy="3819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線コネクタ 82"/>
          <p:cNvCxnSpPr>
            <a:stCxn id="85" idx="6"/>
            <a:endCxn id="86" idx="2"/>
          </p:cNvCxnSpPr>
          <p:nvPr/>
        </p:nvCxnSpPr>
        <p:spPr>
          <a:xfrm flipV="1">
            <a:off x="6723621" y="3205853"/>
            <a:ext cx="1405846" cy="12488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線コネクタ 83"/>
          <p:cNvCxnSpPr>
            <a:stCxn id="83" idx="6"/>
          </p:cNvCxnSpPr>
          <p:nvPr/>
        </p:nvCxnSpPr>
        <p:spPr>
          <a:xfrm>
            <a:off x="6723621" y="2720817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直線コネクタ 84"/>
          <p:cNvCxnSpPr>
            <a:stCxn id="84" idx="6"/>
          </p:cNvCxnSpPr>
          <p:nvPr/>
        </p:nvCxnSpPr>
        <p:spPr>
          <a:xfrm>
            <a:off x="6723621" y="3587781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直線コネクタ 85"/>
          <p:cNvCxnSpPr>
            <a:endCxn id="86" idx="2"/>
          </p:cNvCxnSpPr>
          <p:nvPr/>
        </p:nvCxnSpPr>
        <p:spPr>
          <a:xfrm flipV="1">
            <a:off x="6723621" y="3205853"/>
            <a:ext cx="1405846" cy="21158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直線コネクタ 86"/>
          <p:cNvCxnSpPr>
            <a:stCxn id="84" idx="6"/>
          </p:cNvCxnSpPr>
          <p:nvPr/>
        </p:nvCxnSpPr>
        <p:spPr>
          <a:xfrm>
            <a:off x="6723621" y="3587781"/>
            <a:ext cx="1405846" cy="1277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直線コネクタ 87"/>
          <p:cNvCxnSpPr>
            <a:stCxn id="83" idx="6"/>
          </p:cNvCxnSpPr>
          <p:nvPr/>
        </p:nvCxnSpPr>
        <p:spPr>
          <a:xfrm>
            <a:off x="6723621" y="2720817"/>
            <a:ext cx="1405846" cy="21445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直線コネクタ 88"/>
          <p:cNvCxnSpPr>
            <a:stCxn id="85" idx="6"/>
          </p:cNvCxnSpPr>
          <p:nvPr/>
        </p:nvCxnSpPr>
        <p:spPr>
          <a:xfrm flipV="1">
            <a:off x="6723621" y="3998407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直線コネクタ 89"/>
          <p:cNvCxnSpPr>
            <a:stCxn id="85" idx="6"/>
          </p:cNvCxnSpPr>
          <p:nvPr/>
        </p:nvCxnSpPr>
        <p:spPr>
          <a:xfrm>
            <a:off x="6723621" y="4454745"/>
            <a:ext cx="1405846" cy="4106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線コネクタ 90"/>
          <p:cNvCxnSpPr/>
          <p:nvPr/>
        </p:nvCxnSpPr>
        <p:spPr>
          <a:xfrm flipV="1">
            <a:off x="6723621" y="3998407"/>
            <a:ext cx="1405846" cy="1323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直線コネクタ 91"/>
          <p:cNvCxnSpPr/>
          <p:nvPr/>
        </p:nvCxnSpPr>
        <p:spPr>
          <a:xfrm flipV="1">
            <a:off x="6723621" y="4865371"/>
            <a:ext cx="1405846" cy="4563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円/楕円 92"/>
          <p:cNvSpPr/>
          <p:nvPr/>
        </p:nvSpPr>
        <p:spPr>
          <a:xfrm>
            <a:off x="8121538" y="2972192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4" name="円/楕円 93"/>
          <p:cNvSpPr/>
          <p:nvPr/>
        </p:nvSpPr>
        <p:spPr>
          <a:xfrm>
            <a:off x="8121538" y="3764746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5" name="円/楕円 94"/>
          <p:cNvSpPr/>
          <p:nvPr/>
        </p:nvSpPr>
        <p:spPr>
          <a:xfrm>
            <a:off x="8121538" y="4631710"/>
            <a:ext cx="534390" cy="53439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6" name="直線矢印コネクタ 95"/>
          <p:cNvCxnSpPr>
            <a:stCxn id="95" idx="6"/>
          </p:cNvCxnSpPr>
          <p:nvPr/>
        </p:nvCxnSpPr>
        <p:spPr>
          <a:xfrm>
            <a:off x="8655928" y="4898905"/>
            <a:ext cx="9173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直線矢印コネクタ 96"/>
          <p:cNvCxnSpPr>
            <a:stCxn id="94" idx="6"/>
          </p:cNvCxnSpPr>
          <p:nvPr/>
        </p:nvCxnSpPr>
        <p:spPr>
          <a:xfrm>
            <a:off x="8655928" y="4031941"/>
            <a:ext cx="8714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直線矢印コネクタ 105"/>
          <p:cNvCxnSpPr/>
          <p:nvPr/>
        </p:nvCxnSpPr>
        <p:spPr>
          <a:xfrm flipV="1">
            <a:off x="1276913" y="3634396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直線矢印コネクタ 106"/>
          <p:cNvCxnSpPr/>
          <p:nvPr/>
        </p:nvCxnSpPr>
        <p:spPr>
          <a:xfrm flipV="1">
            <a:off x="1299284" y="4491251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直線矢印コネクタ 107"/>
          <p:cNvCxnSpPr/>
          <p:nvPr/>
        </p:nvCxnSpPr>
        <p:spPr>
          <a:xfrm flipV="1">
            <a:off x="1312478" y="5358215"/>
            <a:ext cx="974091" cy="3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4" name="テキスト ボックス 63"/>
          <p:cNvSpPr txBox="1"/>
          <p:nvPr/>
        </p:nvSpPr>
        <p:spPr>
          <a:xfrm>
            <a:off x="6094411" y="1965885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輪郭</a:t>
            </a:r>
            <a:endParaRPr kumimoji="1" lang="ja-JP" altLang="en-US" dirty="0"/>
          </a:p>
        </p:txBody>
      </p:sp>
      <p:sp>
        <p:nvSpPr>
          <p:cNvPr id="65" name="テキスト ボックス 64"/>
          <p:cNvSpPr txBox="1"/>
          <p:nvPr/>
        </p:nvSpPr>
        <p:spPr>
          <a:xfrm>
            <a:off x="7781202" y="1779264"/>
            <a:ext cx="1579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さらに細かい部分</a:t>
            </a:r>
            <a:r>
              <a:rPr kumimoji="1" lang="en-US" altLang="ja-JP" dirty="0" err="1" smtClean="0"/>
              <a:t>etc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007933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3" y="87683"/>
            <a:ext cx="9905998" cy="989556"/>
          </a:xfrm>
        </p:spPr>
        <p:txBody>
          <a:bodyPr/>
          <a:lstStyle/>
          <a:p>
            <a:r>
              <a:rPr kumimoji="1" lang="ja-JP" altLang="en-US" dirty="0" smtClean="0"/>
              <a:t>考えなければならないこと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41412" y="1302707"/>
            <a:ext cx="9905999" cy="4488494"/>
          </a:xfrm>
        </p:spPr>
        <p:txBody>
          <a:bodyPr/>
          <a:lstStyle/>
          <a:p>
            <a:r>
              <a:rPr lang="ja-JP" altLang="en-US" dirty="0" smtClean="0"/>
              <a:t>３つのニューロンからどれくらいの電気信号を受け取るか</a:t>
            </a:r>
            <a:endParaRPr lang="en-US" altLang="ja-JP" dirty="0" smtClean="0"/>
          </a:p>
          <a:p>
            <a:r>
              <a:rPr lang="ja-JP" altLang="en-US" dirty="0" smtClean="0"/>
              <a:t>閾値をどれくらいに設定するか</a:t>
            </a:r>
            <a:endParaRPr lang="en-US" altLang="ja-JP" dirty="0" smtClean="0"/>
          </a:p>
          <a:p>
            <a:r>
              <a:rPr kumimoji="1" lang="ja-JP" altLang="en-US" dirty="0" smtClean="0"/>
              <a:t>閾値を超えた時、どれくらいの電気信号を送るか</a:t>
            </a:r>
            <a:endParaRPr kumimoji="1" lang="en-US" altLang="ja-JP" dirty="0" smtClean="0"/>
          </a:p>
        </p:txBody>
      </p:sp>
      <p:sp>
        <p:nvSpPr>
          <p:cNvPr id="4" name="円/楕円 3"/>
          <p:cNvSpPr/>
          <p:nvPr/>
        </p:nvSpPr>
        <p:spPr>
          <a:xfrm>
            <a:off x="3251613" y="3604553"/>
            <a:ext cx="694707" cy="69470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3251613" y="4518872"/>
            <a:ext cx="694707" cy="69470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3251613" y="5373800"/>
            <a:ext cx="694707" cy="69470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5653468" y="4512361"/>
            <a:ext cx="694707" cy="69470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>
            <a:stCxn id="4" idx="6"/>
            <a:endCxn id="7" idx="2"/>
          </p:cNvCxnSpPr>
          <p:nvPr/>
        </p:nvCxnSpPr>
        <p:spPr>
          <a:xfrm>
            <a:off x="3946320" y="3951907"/>
            <a:ext cx="1707148" cy="9078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5" idx="6"/>
            <a:endCxn id="7" idx="2"/>
          </p:cNvCxnSpPr>
          <p:nvPr/>
        </p:nvCxnSpPr>
        <p:spPr>
          <a:xfrm flipV="1">
            <a:off x="3946320" y="4859715"/>
            <a:ext cx="1707148" cy="651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6" idx="6"/>
            <a:endCxn id="7" idx="2"/>
          </p:cNvCxnSpPr>
          <p:nvPr/>
        </p:nvCxnSpPr>
        <p:spPr>
          <a:xfrm flipV="1">
            <a:off x="3946320" y="4859715"/>
            <a:ext cx="1707148" cy="8614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/>
        </p:nvCxnSpPr>
        <p:spPr>
          <a:xfrm>
            <a:off x="6348175" y="4866225"/>
            <a:ext cx="223592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/>
          <p:cNvSpPr txBox="1"/>
          <p:nvPr/>
        </p:nvSpPr>
        <p:spPr>
          <a:xfrm>
            <a:off x="6655513" y="707907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  <p:cxnSp>
        <p:nvCxnSpPr>
          <p:cNvPr id="21" name="直線矢印コネクタ 20"/>
          <p:cNvCxnSpPr/>
          <p:nvPr/>
        </p:nvCxnSpPr>
        <p:spPr>
          <a:xfrm>
            <a:off x="4320392" y="4021749"/>
            <a:ext cx="1119051" cy="5406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4337649" y="4776601"/>
            <a:ext cx="1026623" cy="189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 flipV="1">
            <a:off x="4328271" y="5247276"/>
            <a:ext cx="1026623" cy="4832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線矢印コネクタ 23"/>
          <p:cNvCxnSpPr/>
          <p:nvPr/>
        </p:nvCxnSpPr>
        <p:spPr>
          <a:xfrm>
            <a:off x="6463151" y="4757670"/>
            <a:ext cx="1026623" cy="189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テキスト ボックス 18"/>
          <p:cNvSpPr txBox="1"/>
          <p:nvPr/>
        </p:nvSpPr>
        <p:spPr>
          <a:xfrm>
            <a:off x="4703012" y="3709253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5783341" y="4653224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4350256" y="4361908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703012" y="5443102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6697765" y="4278174"/>
            <a:ext cx="802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？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07608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3" y="87683"/>
            <a:ext cx="9905998" cy="989556"/>
          </a:xfrm>
        </p:spPr>
        <p:txBody>
          <a:bodyPr/>
          <a:lstStyle/>
          <a:p>
            <a:r>
              <a:rPr lang="ja-JP" altLang="en-US" dirty="0" smtClean="0"/>
              <a:t>数学の文字を使って表現</a:t>
            </a:r>
            <a:endParaRPr kumimoji="1" lang="ja-JP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>
              <a:xfrm>
                <a:off x="1141412" y="1302706"/>
                <a:ext cx="9905999" cy="5383843"/>
              </a:xfrm>
            </p:spPr>
            <p:txBody>
              <a:bodyPr/>
              <a:lstStyle/>
              <a:p>
                <a:endParaRPr lang="en-US" altLang="ja-JP" dirty="0" smtClean="0"/>
              </a:p>
              <a:p>
                <a:endParaRPr lang="en-US" altLang="ja-JP" dirty="0"/>
              </a:p>
              <a:p>
                <a:endParaRPr lang="en-US" altLang="ja-JP" dirty="0" smtClean="0"/>
              </a:p>
              <a:p>
                <a:endParaRPr lang="en-US" altLang="ja-JP" dirty="0"/>
              </a:p>
              <a:p>
                <a:endParaRPr lang="en-US" altLang="ja-JP" dirty="0" smtClean="0"/>
              </a:p>
              <a:p>
                <a:r>
                  <a:rPr lang="ja-JP" altLang="en-US" dirty="0"/>
                  <a:t>赤丸に入る電気信号の総和は</a:t>
                </a:r>
                <a:endParaRPr lang="en-US" altLang="ja-JP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altLang="ja-JP" i="1">
                        <a:latin typeface="Cambria Math" charset="0"/>
                      </a:rPr>
                      <m:t>∗</m:t>
                    </m:r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altLang="ja-JP" i="1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altLang="ja-JP" i="1">
                        <a:latin typeface="Cambria Math" charset="0"/>
                      </a:rPr>
                      <m:t>∗</m:t>
                    </m:r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ja-JP" dirty="0" smtClean="0"/>
              </a:p>
              <a:p>
                <a:r>
                  <a:rPr lang="ja-JP" altLang="en-US" dirty="0" smtClean="0"/>
                  <a:t>ここでは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ja-JP" dirty="0" smtClean="0"/>
                  <a:t>,</a:t>
                </a:r>
                <a:r>
                  <a:rPr lang="en-US" altLang="ja-JP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ja-JP" altLang="en-US" dirty="0" smtClean="0"/>
                  <a:t>を重み、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</m:oMath>
                </a14:m>
                <a:r>
                  <a:rPr lang="ja-JP" altLang="en-US" dirty="0" smtClean="0"/>
                  <a:t>を閾値と呼ぶ</a:t>
                </a:r>
                <a:endParaRPr lang="en-US" altLang="ja-JP" dirty="0" smtClean="0"/>
              </a:p>
              <a:p>
                <a:endParaRPr lang="en-US" altLang="ja-JP" dirty="0"/>
              </a:p>
              <a:p>
                <a:endParaRPr lang="en-US" altLang="ja-JP" dirty="0"/>
              </a:p>
              <a:p>
                <a:endParaRPr lang="en-US" altLang="ja-JP" dirty="0" smtClean="0"/>
              </a:p>
            </p:txBody>
          </p:sp>
        </mc:Choice>
        <mc:Fallback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2" y="1302706"/>
                <a:ext cx="9905999" cy="5383843"/>
              </a:xfrm>
              <a:blipFill rotWithShape="0">
                <a:blip r:embed="rId2"/>
                <a:stretch>
                  <a:fillRect l="-123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円/楕円 3"/>
          <p:cNvSpPr/>
          <p:nvPr/>
        </p:nvSpPr>
        <p:spPr>
          <a:xfrm>
            <a:off x="4037426" y="1533540"/>
            <a:ext cx="694707" cy="69470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4037426" y="3302787"/>
            <a:ext cx="694707" cy="69470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6439281" y="2441348"/>
            <a:ext cx="694707" cy="69470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9" name="直線コネクタ 8"/>
          <p:cNvCxnSpPr>
            <a:stCxn id="4" idx="6"/>
            <a:endCxn id="7" idx="2"/>
          </p:cNvCxnSpPr>
          <p:nvPr/>
        </p:nvCxnSpPr>
        <p:spPr>
          <a:xfrm>
            <a:off x="4732133" y="1880894"/>
            <a:ext cx="1707148" cy="9078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6" idx="6"/>
            <a:endCxn id="7" idx="2"/>
          </p:cNvCxnSpPr>
          <p:nvPr/>
        </p:nvCxnSpPr>
        <p:spPr>
          <a:xfrm flipV="1">
            <a:off x="4732133" y="2788702"/>
            <a:ext cx="1707148" cy="8614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/>
          <p:cNvSpPr txBox="1"/>
          <p:nvPr/>
        </p:nvSpPr>
        <p:spPr>
          <a:xfrm>
            <a:off x="6655513" y="707907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  <p:cxnSp>
        <p:nvCxnSpPr>
          <p:cNvPr id="24" name="直線矢印コネクタ 23"/>
          <p:cNvCxnSpPr>
            <a:stCxn id="7" idx="6"/>
          </p:cNvCxnSpPr>
          <p:nvPr/>
        </p:nvCxnSpPr>
        <p:spPr>
          <a:xfrm flipV="1">
            <a:off x="7133988" y="2788701"/>
            <a:ext cx="1453741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テキスト ボックス 18"/>
              <p:cNvSpPr txBox="1"/>
              <p:nvPr/>
            </p:nvSpPr>
            <p:spPr>
              <a:xfrm>
                <a:off x="5184240" y="1697281"/>
                <a:ext cx="8029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400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kumimoji="1" lang="en-US" altLang="ja-JP" sz="24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ja-JP" altLang="en-US" sz="2400" dirty="0"/>
              </a:p>
            </p:txBody>
          </p:sp>
        </mc:Choice>
        <mc:Fallback>
          <p:sp>
            <p:nvSpPr>
              <p:cNvPr id="19" name="テキスト ボックス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4240" y="1697281"/>
                <a:ext cx="802933" cy="461665"/>
              </a:xfrm>
              <a:prstGeom prst="rect">
                <a:avLst/>
              </a:prstGeom>
              <a:blipFill rotWithShape="0">
                <a:blip r:embed="rId3"/>
                <a:stretch>
                  <a:fillRect b="-1316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テキスト ボックス 41"/>
              <p:cNvSpPr txBox="1"/>
              <p:nvPr/>
            </p:nvSpPr>
            <p:spPr>
              <a:xfrm>
                <a:off x="5184240" y="3349157"/>
                <a:ext cx="8029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400" i="1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kumimoji="1" lang="en-US" altLang="ja-JP" sz="24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ja-JP" altLang="en-US" sz="2400" dirty="0"/>
              </a:p>
            </p:txBody>
          </p:sp>
        </mc:Choice>
        <mc:Fallback>
          <p:sp>
            <p:nvSpPr>
              <p:cNvPr id="42" name="テキスト ボックス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4240" y="3349157"/>
                <a:ext cx="802933" cy="461665"/>
              </a:xfrm>
              <a:prstGeom prst="rect">
                <a:avLst/>
              </a:prstGeom>
              <a:blipFill rotWithShape="0">
                <a:blip r:embed="rId4"/>
                <a:stretch>
                  <a:fillRect b="-1316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直線矢印コネクタ 24"/>
          <p:cNvCxnSpPr/>
          <p:nvPr/>
        </p:nvCxnSpPr>
        <p:spPr>
          <a:xfrm>
            <a:off x="2932210" y="1869072"/>
            <a:ext cx="114681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線矢印コネクタ 25"/>
          <p:cNvCxnSpPr/>
          <p:nvPr/>
        </p:nvCxnSpPr>
        <p:spPr>
          <a:xfrm>
            <a:off x="2932210" y="3650140"/>
            <a:ext cx="1075394" cy="67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テキスト ボックス 29"/>
              <p:cNvSpPr txBox="1"/>
              <p:nvPr/>
            </p:nvSpPr>
            <p:spPr>
              <a:xfrm>
                <a:off x="3008439" y="1302707"/>
                <a:ext cx="8029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ja-JP" sz="24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ja-JP" altLang="en-US" sz="2400" dirty="0"/>
              </a:p>
            </p:txBody>
          </p:sp>
        </mc:Choice>
        <mc:Fallback>
          <p:sp>
            <p:nvSpPr>
              <p:cNvPr id="30" name="テキスト ボックス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8439" y="1302707"/>
                <a:ext cx="802933" cy="461665"/>
              </a:xfrm>
              <a:prstGeom prst="rect">
                <a:avLst/>
              </a:prstGeom>
              <a:blipFill rotWithShape="0">
                <a:blip r:embed="rId5"/>
                <a:stretch>
                  <a:fillRect b="-1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" name="テキスト ボックス 30"/>
              <p:cNvSpPr txBox="1"/>
              <p:nvPr/>
            </p:nvSpPr>
            <p:spPr>
              <a:xfrm>
                <a:off x="2996632" y="3071954"/>
                <a:ext cx="8029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ja-JP" sz="24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ja-JP" altLang="en-US" sz="2400" dirty="0"/>
              </a:p>
            </p:txBody>
          </p:sp>
        </mc:Choice>
        <mc:Fallback>
          <p:sp>
            <p:nvSpPr>
              <p:cNvPr id="31" name="テキスト ボックス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6632" y="3071954"/>
                <a:ext cx="802933" cy="461665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テキスト ボックス 31"/>
              <p:cNvSpPr txBox="1"/>
              <p:nvPr/>
            </p:nvSpPr>
            <p:spPr>
              <a:xfrm>
                <a:off x="7324193" y="2267098"/>
                <a:ext cx="8029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2400" b="0" i="1" smtClean="0">
                          <a:latin typeface="Cambria Math" charset="0"/>
                        </a:rPr>
                        <m:t>𝑦</m:t>
                      </m:r>
                    </m:oMath>
                  </m:oMathPara>
                </a14:m>
                <a:endParaRPr kumimoji="1" lang="ja-JP" altLang="en-US" sz="2400" dirty="0"/>
              </a:p>
            </p:txBody>
          </p:sp>
        </mc:Choice>
        <mc:Fallback>
          <p:sp>
            <p:nvSpPr>
              <p:cNvPr id="32" name="テキスト ボックス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4193" y="2267098"/>
                <a:ext cx="802933" cy="461665"/>
              </a:xfrm>
              <a:prstGeom prst="rect">
                <a:avLst/>
              </a:prstGeom>
              <a:blipFill rotWithShape="0">
                <a:blip r:embed="rId7"/>
                <a:stretch>
                  <a:fillRect b="-789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テキスト ボックス 33"/>
              <p:cNvSpPr txBox="1"/>
              <p:nvPr/>
            </p:nvSpPr>
            <p:spPr>
              <a:xfrm>
                <a:off x="6385168" y="2557870"/>
                <a:ext cx="8029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24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𝜃</m:t>
                      </m:r>
                    </m:oMath>
                  </m:oMathPara>
                </a14:m>
                <a:endParaRPr kumimoji="1" lang="ja-JP" altLang="en-US" sz="2400" dirty="0"/>
              </a:p>
            </p:txBody>
          </p:sp>
        </mc:Choice>
        <mc:Fallback>
          <p:sp>
            <p:nvSpPr>
              <p:cNvPr id="34" name="テキスト ボックス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5168" y="2557870"/>
                <a:ext cx="802933" cy="461665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925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5253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回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回路</Template>
  <TotalTime>53</TotalTime>
  <Words>230</Words>
  <Application>Microsoft Macintosh PowerPoint</Application>
  <PresentationFormat>ワイド画面</PresentationFormat>
  <Paragraphs>46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3" baseType="lpstr">
      <vt:lpstr>Cambria Math</vt:lpstr>
      <vt:lpstr>ＭＳ Ｐゴシック</vt:lpstr>
      <vt:lpstr>Trebuchet MS</vt:lpstr>
      <vt:lpstr>Tw Cen MT</vt:lpstr>
      <vt:lpstr>Arial</vt:lpstr>
      <vt:lpstr>回路</vt:lpstr>
      <vt:lpstr>ニューラルネットワークの基礎を学ぼう</vt:lpstr>
      <vt:lpstr>人間の脳の真似？</vt:lpstr>
      <vt:lpstr>モデル化</vt:lpstr>
      <vt:lpstr>具体例：犬か猫かを判別する</vt:lpstr>
      <vt:lpstr>考えなければならないこと</vt:lpstr>
      <vt:lpstr>数学の文字を使って表現</vt:lpstr>
      <vt:lpstr>PowerPoint プレゼンテーション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川　崎　智　憲</dc:creator>
  <cp:lastModifiedBy>川　崎　智　憲</cp:lastModifiedBy>
  <cp:revision>34</cp:revision>
  <dcterms:created xsi:type="dcterms:W3CDTF">2018-06-04T13:56:46Z</dcterms:created>
  <dcterms:modified xsi:type="dcterms:W3CDTF">2018-06-04T14:49:57Z</dcterms:modified>
</cp:coreProperties>
</file>

<file path=docProps/thumbnail.jpeg>
</file>